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2745516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1682606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147975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DFBB6D-14A3-4F21-9745-A4CC58594D70}"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52244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BB6D-14A3-4F21-9745-A4CC58594D70}" type="datetimeFigureOut">
              <a:rPr lang="en-US" smtClean="0"/>
              <a:t>6/1/2020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293827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DFBB6D-14A3-4F21-9745-A4CC58594D70}" type="datetimeFigureOut">
              <a:rPr lang="en-US" smtClean="0"/>
              <a:t>6/1/2020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968507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DFBB6D-14A3-4F21-9745-A4CC58594D70}" type="datetimeFigureOut">
              <a:rPr lang="en-US" smtClean="0"/>
              <a:t>6/1/2020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560808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DFBB6D-14A3-4F21-9745-A4CC58594D70}"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420031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DFBB6D-14A3-4F21-9745-A4CC58594D70}"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511667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2601599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13082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516092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76195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2059522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794513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DFBB6D-14A3-4F21-9745-A4CC58594D70}"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04537-B2ED-41F6-9172-F002EED553A3}" type="slidenum">
              <a:rPr lang="en-US" smtClean="0"/>
              <a:t>‹#›</a:t>
            </a:fld>
            <a:endParaRPr lang="en-US"/>
          </a:p>
        </p:txBody>
      </p:sp>
    </p:spTree>
    <p:extLst>
      <p:ext uri="{BB962C8B-B14F-4D97-AF65-F5344CB8AC3E}">
        <p14:creationId xmlns:p14="http://schemas.microsoft.com/office/powerpoint/2010/main" val="348833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DFBB6D-14A3-4F21-9745-A4CC58594D70}" type="datetimeFigureOut">
              <a:rPr lang="en-US" smtClean="0"/>
              <a:t>6/1/2020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C804537-B2ED-41F6-9172-F002EED553A3}" type="slidenum">
              <a:rPr lang="en-US" smtClean="0"/>
              <a:t>‹#›</a:t>
            </a:fld>
            <a:endParaRPr lang="en-US"/>
          </a:p>
        </p:txBody>
      </p:sp>
    </p:spTree>
    <p:extLst>
      <p:ext uri="{BB962C8B-B14F-4D97-AF65-F5344CB8AC3E}">
        <p14:creationId xmlns:p14="http://schemas.microsoft.com/office/powerpoint/2010/main" val="286882790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Supply Chain Management</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68041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704927-DCBB-4F2E-9696-E4874D381343}"/>
              </a:ext>
            </a:extLst>
          </p:cNvPr>
          <p:cNvSpPr/>
          <p:nvPr/>
        </p:nvSpPr>
        <p:spPr>
          <a:xfrm>
            <a:off x="3048000" y="2690336"/>
            <a:ext cx="6096000" cy="4154984"/>
          </a:xfrm>
          <a:prstGeom prst="rect">
            <a:avLst/>
          </a:prstGeom>
        </p:spPr>
        <p:txBody>
          <a:bodyPr>
            <a:spAutoFit/>
          </a:bodyPr>
          <a:lstStyle/>
          <a:p>
            <a:pPr algn="ctr"/>
            <a:r>
              <a:rPr lang="en-US" sz="4400" dirty="0"/>
              <a:t>SUPPLY CHAIN</a:t>
            </a:r>
          </a:p>
          <a:p>
            <a:pPr algn="ctr"/>
            <a:r>
              <a:rPr lang="en-US" sz="4400" dirty="0"/>
              <a:t>INSTITUTIONAL AFFILIATION</a:t>
            </a:r>
          </a:p>
          <a:p>
            <a:pPr algn="ctr"/>
            <a:r>
              <a:rPr lang="en-US" sz="4400" dirty="0"/>
              <a:t>PROFESSOR’S NAME</a:t>
            </a:r>
          </a:p>
          <a:p>
            <a:pPr algn="ctr"/>
            <a:r>
              <a:rPr lang="en-US" sz="4400" dirty="0"/>
              <a:t>STUDENT’S NAME</a:t>
            </a:r>
          </a:p>
          <a:p>
            <a:pPr algn="ctr"/>
            <a:r>
              <a:rPr lang="en-US" sz="4400" dirty="0"/>
              <a:t>DATE</a:t>
            </a:r>
          </a:p>
        </p:txBody>
      </p:sp>
    </p:spTree>
    <p:extLst>
      <p:ext uri="{BB962C8B-B14F-4D97-AF65-F5344CB8AC3E}">
        <p14:creationId xmlns:p14="http://schemas.microsoft.com/office/powerpoint/2010/main" val="1415171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03808" y="1122363"/>
            <a:ext cx="4378817" cy="1208713"/>
          </a:xfrm>
        </p:spPr>
        <p:txBody>
          <a:bodyPr/>
          <a:lstStyle/>
          <a:p>
            <a:r>
              <a:rPr lang="en-US" dirty="0"/>
              <a:t>Introduction</a:t>
            </a:r>
          </a:p>
        </p:txBody>
      </p:sp>
      <p:sp>
        <p:nvSpPr>
          <p:cNvPr id="3" name="Subtitle 2"/>
          <p:cNvSpPr>
            <a:spLocks noGrp="1"/>
          </p:cNvSpPr>
          <p:nvPr>
            <p:ph type="subTitle" idx="1"/>
          </p:nvPr>
        </p:nvSpPr>
        <p:spPr>
          <a:xfrm>
            <a:off x="759854" y="2511380"/>
            <a:ext cx="8744754" cy="2962141"/>
          </a:xfrm>
        </p:spPr>
        <p:txBody>
          <a:bodyPr>
            <a:normAutofit fontScale="85000" lnSpcReduction="10000"/>
          </a:bodyPr>
          <a:lstStyle/>
          <a:p>
            <a:pPr marL="285750" indent="-285750" algn="just">
              <a:buFont typeface="Wingdings" panose="05000000000000000000" pitchFamily="2" charset="2"/>
              <a:buChar char="v"/>
            </a:pPr>
            <a:r>
              <a:rPr lang="en-US" dirty="0"/>
              <a:t>Supply chain deals with different kinds of organizations which are distributors of raw materials, producers, logistics delivery stations, retail businesses and transportation. </a:t>
            </a:r>
          </a:p>
          <a:p>
            <a:pPr marL="285750" indent="-285750" algn="just">
              <a:buFont typeface="Wingdings" panose="05000000000000000000" pitchFamily="2" charset="2"/>
              <a:buChar char="v"/>
            </a:pPr>
            <a:r>
              <a:rPr lang="en-US" dirty="0"/>
              <a:t>These activities occur at different levels which impacts the quality of the outcome of specific procedures in supply chain.  </a:t>
            </a:r>
          </a:p>
          <a:p>
            <a:pPr marL="285750" indent="-285750" algn="just">
              <a:buFont typeface="Wingdings" panose="05000000000000000000" pitchFamily="2" charset="2"/>
              <a:buChar char="v"/>
            </a:pPr>
            <a:r>
              <a:rPr lang="en-US" dirty="0"/>
              <a:t>Every activity in the supply chain process is important hence the managers in each stage should ensure that the end product are of quality to satisfy the customer’s needs. </a:t>
            </a:r>
          </a:p>
          <a:p>
            <a:pPr marL="285750" indent="-285750" algn="just">
              <a:buFont typeface="Wingdings" panose="05000000000000000000" pitchFamily="2" charset="2"/>
              <a:buChar char="v"/>
            </a:pPr>
            <a:r>
              <a:rPr lang="en-US" dirty="0"/>
              <a:t>Supply chain should adopt the quality management framework which is a process that identifies and achieves the activities which an organization need to meet its objectives. </a:t>
            </a:r>
          </a:p>
          <a:p>
            <a:pPr marL="285750" indent="-285750" algn="just">
              <a:buFont typeface="Wingdings" panose="05000000000000000000" pitchFamily="2" charset="2"/>
              <a:buChar char="v"/>
            </a:pPr>
            <a:r>
              <a:rPr lang="en-US" dirty="0"/>
              <a:t>The principle of quality management leads to equalization and coordination of the value of all the activities involved in the supply chain organizations. </a:t>
            </a:r>
          </a:p>
          <a:p>
            <a:pPr algn="just"/>
            <a:endParaRPr lang="en-US" dirty="0"/>
          </a:p>
        </p:txBody>
      </p:sp>
    </p:spTree>
    <p:extLst>
      <p:ext uri="{BB962C8B-B14F-4D97-AF65-F5344CB8AC3E}">
        <p14:creationId xmlns:p14="http://schemas.microsoft.com/office/powerpoint/2010/main" val="3161994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079" y="1122363"/>
            <a:ext cx="4507606" cy="1414775"/>
          </a:xfrm>
        </p:spPr>
        <p:txBody>
          <a:bodyPr>
            <a:normAutofit/>
          </a:bodyPr>
          <a:lstStyle/>
          <a:p>
            <a:r>
              <a:rPr lang="en-US" dirty="0"/>
              <a:t>Supply Chain</a:t>
            </a:r>
          </a:p>
        </p:txBody>
      </p:sp>
      <p:sp>
        <p:nvSpPr>
          <p:cNvPr id="3" name="Subtitle 2"/>
          <p:cNvSpPr>
            <a:spLocks noGrp="1"/>
          </p:cNvSpPr>
          <p:nvPr>
            <p:ph type="subTitle" idx="1"/>
          </p:nvPr>
        </p:nvSpPr>
        <p:spPr>
          <a:xfrm>
            <a:off x="1524000" y="2756080"/>
            <a:ext cx="7710152" cy="1700010"/>
          </a:xfrm>
        </p:spPr>
        <p:txBody>
          <a:bodyPr>
            <a:normAutofit/>
          </a:bodyPr>
          <a:lstStyle/>
          <a:p>
            <a:pPr marL="285750" indent="-285750" algn="just">
              <a:buFont typeface="Wingdings" panose="05000000000000000000" pitchFamily="2" charset="2"/>
              <a:buChar char="v"/>
            </a:pPr>
            <a:r>
              <a:rPr lang="en-US" dirty="0"/>
              <a:t>Supply chain is a composite incorporation of distribution of raw materials producers, suppliers and retailers for the aim of production and supply of goods and services in the right amount, at the right place and time, with the aim of harmonizing demand and supply. </a:t>
            </a:r>
          </a:p>
          <a:p>
            <a:pPr marL="285750" indent="-285750" algn="just">
              <a:buFont typeface="Wingdings" panose="05000000000000000000" pitchFamily="2" charset="2"/>
              <a:buChar char="v"/>
            </a:pPr>
            <a:r>
              <a:rPr lang="en-US" dirty="0"/>
              <a:t>SC has two approaches, traditional and modern. </a:t>
            </a:r>
          </a:p>
          <a:p>
            <a:pPr algn="just"/>
            <a:endParaRPr lang="en-US" dirty="0"/>
          </a:p>
        </p:txBody>
      </p:sp>
    </p:spTree>
    <p:extLst>
      <p:ext uri="{BB962C8B-B14F-4D97-AF65-F5344CB8AC3E}">
        <p14:creationId xmlns:p14="http://schemas.microsoft.com/office/powerpoint/2010/main" val="1911746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5165" y="1135242"/>
            <a:ext cx="6907369" cy="1273107"/>
          </a:xfrm>
        </p:spPr>
        <p:txBody>
          <a:bodyPr/>
          <a:lstStyle/>
          <a:p>
            <a:r>
              <a:rPr lang="en-US" dirty="0"/>
              <a:t>Traditional Approach</a:t>
            </a:r>
          </a:p>
        </p:txBody>
      </p:sp>
      <p:sp>
        <p:nvSpPr>
          <p:cNvPr id="3" name="Subtitle 2"/>
          <p:cNvSpPr>
            <a:spLocks noGrp="1"/>
          </p:cNvSpPr>
          <p:nvPr>
            <p:ph type="subTitle" idx="1"/>
          </p:nvPr>
        </p:nvSpPr>
        <p:spPr>
          <a:xfrm>
            <a:off x="1524000" y="2627290"/>
            <a:ext cx="7800304" cy="3953814"/>
          </a:xfrm>
        </p:spPr>
        <p:txBody>
          <a:bodyPr/>
          <a:lstStyle/>
          <a:p>
            <a:pPr marL="285750" indent="-285750" algn="just">
              <a:buFont typeface="Wingdings" panose="05000000000000000000" pitchFamily="2" charset="2"/>
              <a:buChar char="v"/>
            </a:pPr>
            <a:r>
              <a:rPr lang="en-US" dirty="0"/>
              <a:t>This approach summarizes SC as a one way movement that starts with raw material procurement to the production, to the supply and trade of end products to consumers. </a:t>
            </a:r>
          </a:p>
          <a:p>
            <a:pPr algn="just"/>
            <a:r>
              <a:rPr lang="en-US" dirty="0"/>
              <a:t>Figure 1 below shows the processes that take place in the traditional supply chain approach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5166" y="3953814"/>
            <a:ext cx="6027313" cy="2627290"/>
          </a:xfrm>
          <a:prstGeom prst="rect">
            <a:avLst/>
          </a:prstGeom>
        </p:spPr>
      </p:pic>
    </p:spTree>
    <p:extLst>
      <p:ext uri="{BB962C8B-B14F-4D97-AF65-F5344CB8AC3E}">
        <p14:creationId xmlns:p14="http://schemas.microsoft.com/office/powerpoint/2010/main" val="2523595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18197" y="1122363"/>
            <a:ext cx="5628068" cy="1054167"/>
          </a:xfrm>
        </p:spPr>
        <p:txBody>
          <a:bodyPr/>
          <a:lstStyle/>
          <a:p>
            <a:r>
              <a:rPr lang="en-US" dirty="0"/>
              <a:t>Modern Approach</a:t>
            </a:r>
          </a:p>
        </p:txBody>
      </p:sp>
      <p:sp>
        <p:nvSpPr>
          <p:cNvPr id="3" name="Subtitle 2"/>
          <p:cNvSpPr>
            <a:spLocks noGrp="1"/>
          </p:cNvSpPr>
          <p:nvPr>
            <p:ph type="subTitle" idx="1"/>
          </p:nvPr>
        </p:nvSpPr>
        <p:spPr>
          <a:xfrm>
            <a:off x="901522" y="2472744"/>
            <a:ext cx="8731876" cy="3902298"/>
          </a:xfrm>
        </p:spPr>
        <p:txBody>
          <a:bodyPr>
            <a:normAutofit/>
          </a:bodyPr>
          <a:lstStyle/>
          <a:p>
            <a:pPr marL="285750" indent="-285750" algn="just">
              <a:buFont typeface="Wingdings" panose="05000000000000000000" pitchFamily="2" charset="2"/>
              <a:buChar char="v"/>
            </a:pPr>
            <a:r>
              <a:rPr lang="en-US" dirty="0"/>
              <a:t>This approach differs from the traditional approach in that it has a feedback response such that it does not end with the waste disposal. </a:t>
            </a:r>
          </a:p>
          <a:p>
            <a:pPr marL="285750" indent="-285750" algn="just">
              <a:buFont typeface="Wingdings" panose="05000000000000000000" pitchFamily="2" charset="2"/>
              <a:buChar char="v"/>
            </a:pPr>
            <a:r>
              <a:rPr lang="en-US" dirty="0"/>
              <a:t>In this approach waste products are recycled and those can’t be recycled are disposed in an environmentally friendly manner. </a:t>
            </a:r>
          </a:p>
          <a:p>
            <a:pPr algn="just"/>
            <a:r>
              <a:rPr lang="en-US" dirty="0"/>
              <a:t>Figure 2 below shows all the processes involved in the modern approach.</a:t>
            </a:r>
          </a:p>
          <a:p>
            <a:endParaRPr lang="en-US" dirty="0"/>
          </a:p>
          <a:p>
            <a:pPr algn="just"/>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161" y="4185634"/>
            <a:ext cx="7044743" cy="2189408"/>
          </a:xfrm>
          <a:prstGeom prst="rect">
            <a:avLst/>
          </a:prstGeom>
        </p:spPr>
      </p:pic>
    </p:spTree>
    <p:extLst>
      <p:ext uri="{BB962C8B-B14F-4D97-AF65-F5344CB8AC3E}">
        <p14:creationId xmlns:p14="http://schemas.microsoft.com/office/powerpoint/2010/main" val="196639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2326" y="862885"/>
            <a:ext cx="9144000" cy="965915"/>
          </a:xfrm>
        </p:spPr>
        <p:txBody>
          <a:bodyPr>
            <a:normAutofit fontScale="90000"/>
          </a:bodyPr>
          <a:lstStyle/>
          <a:p>
            <a:r>
              <a:rPr lang="en-US" dirty="0"/>
              <a:t>Quality management principles</a:t>
            </a:r>
          </a:p>
        </p:txBody>
      </p:sp>
      <p:sp>
        <p:nvSpPr>
          <p:cNvPr id="3" name="Subtitle 2"/>
          <p:cNvSpPr>
            <a:spLocks noGrp="1"/>
          </p:cNvSpPr>
          <p:nvPr>
            <p:ph type="subTitle" idx="1"/>
          </p:nvPr>
        </p:nvSpPr>
        <p:spPr>
          <a:xfrm>
            <a:off x="682580" y="1828800"/>
            <a:ext cx="8075054" cy="4713668"/>
          </a:xfrm>
        </p:spPr>
        <p:txBody>
          <a:bodyPr>
            <a:normAutofit fontScale="85000" lnSpcReduction="20000"/>
          </a:bodyPr>
          <a:lstStyle/>
          <a:p>
            <a:pPr marL="285750" indent="-285750" algn="l">
              <a:buFont typeface="Wingdings" panose="05000000000000000000" pitchFamily="2" charset="2"/>
              <a:buChar char="v"/>
            </a:pPr>
            <a:r>
              <a:rPr lang="en-US" dirty="0"/>
              <a:t>International Standard ISO 9000:2015 is founded on principle of value chain management and its importance to an organization. The quality management principles include; </a:t>
            </a:r>
          </a:p>
          <a:p>
            <a:pPr marL="285750" indent="-285750" algn="l">
              <a:buFont typeface="Wingdings" panose="05000000000000000000" pitchFamily="2" charset="2"/>
              <a:buChar char="v"/>
            </a:pPr>
            <a:r>
              <a:rPr lang="en-US" dirty="0"/>
              <a:t>Process approach: a preferred outcome is met more effectively when associated assets and activities accomplished in a process.</a:t>
            </a:r>
          </a:p>
          <a:p>
            <a:pPr marL="285750" indent="-285750" algn="l">
              <a:buFont typeface="Wingdings" panose="05000000000000000000" pitchFamily="2" charset="2"/>
              <a:buChar char="v"/>
            </a:pPr>
            <a:r>
              <a:rPr lang="en-US" dirty="0"/>
              <a:t>Customer focus: business establishments rely on their customers and hence should understand their needs in order to meet them fully and surpass their desires.</a:t>
            </a:r>
          </a:p>
          <a:p>
            <a:pPr marL="285750" indent="-285750" algn="l">
              <a:buFont typeface="Wingdings" panose="05000000000000000000" pitchFamily="2" charset="2"/>
              <a:buChar char="v"/>
            </a:pPr>
            <a:r>
              <a:rPr lang="en-US" dirty="0"/>
              <a:t>Evidence-based decision making: data and information obtained helps in making effective decision making.</a:t>
            </a:r>
          </a:p>
          <a:p>
            <a:pPr marL="285750" indent="-285750" algn="l">
              <a:buFont typeface="Wingdings" panose="05000000000000000000" pitchFamily="2" charset="2"/>
              <a:buChar char="v"/>
            </a:pPr>
            <a:r>
              <a:rPr lang="en-US" dirty="0"/>
              <a:t>Leadership:  leaders are in charge of the effective running of an organization.  They also create an interior working environment whereby people together towards achieving a common objective.</a:t>
            </a:r>
          </a:p>
          <a:p>
            <a:pPr marL="285750" indent="-285750" algn="l">
              <a:buFont typeface="Wingdings" panose="05000000000000000000" pitchFamily="2" charset="2"/>
              <a:buChar char="v"/>
            </a:pPr>
            <a:r>
              <a:rPr lang="en-US" dirty="0"/>
              <a:t>Relationship management: a healthy relationship should be maintained between organization and its distributors.</a:t>
            </a:r>
          </a:p>
          <a:p>
            <a:pPr marL="285750" indent="-285750" algn="l">
              <a:buFont typeface="Wingdings" panose="05000000000000000000" pitchFamily="2" charset="2"/>
              <a:buChar char="v"/>
            </a:pPr>
            <a:r>
              <a:rPr lang="en-US" dirty="0"/>
              <a:t>Engagement of people: workers at different levels of organization management are the heart of organization such that their collective works contribute to the benefit of organization.</a:t>
            </a:r>
          </a:p>
          <a:p>
            <a:pPr marL="285750" indent="-285750" algn="l">
              <a:buFont typeface="Wingdings" panose="05000000000000000000" pitchFamily="2" charset="2"/>
              <a:buChar char="v"/>
            </a:pPr>
            <a:r>
              <a:rPr lang="en-US" dirty="0"/>
              <a:t>Improvement: the main aim of an organization should be maintain constant improvement.</a:t>
            </a:r>
          </a:p>
          <a:p>
            <a:pPr algn="just"/>
            <a:endParaRPr lang="en-US" dirty="0"/>
          </a:p>
        </p:txBody>
      </p:sp>
    </p:spTree>
    <p:extLst>
      <p:ext uri="{BB962C8B-B14F-4D97-AF65-F5344CB8AC3E}">
        <p14:creationId xmlns:p14="http://schemas.microsoft.com/office/powerpoint/2010/main" val="3227095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611" y="695459"/>
            <a:ext cx="8834907" cy="1455313"/>
          </a:xfrm>
        </p:spPr>
        <p:txBody>
          <a:bodyPr>
            <a:normAutofit fontScale="90000"/>
          </a:bodyPr>
          <a:lstStyle/>
          <a:p>
            <a:r>
              <a:rPr lang="en-US" dirty="0"/>
              <a:t>Supply chain in the context of quality management principles</a:t>
            </a:r>
          </a:p>
        </p:txBody>
      </p:sp>
      <p:sp>
        <p:nvSpPr>
          <p:cNvPr id="6" name="Subtitle 5"/>
          <p:cNvSpPr>
            <a:spLocks noGrp="1"/>
          </p:cNvSpPr>
          <p:nvPr>
            <p:ph type="subTitle" idx="1"/>
          </p:nvPr>
        </p:nvSpPr>
        <p:spPr>
          <a:xfrm>
            <a:off x="605308" y="2356834"/>
            <a:ext cx="8757634" cy="2910626"/>
          </a:xfrm>
        </p:spPr>
        <p:txBody>
          <a:bodyPr>
            <a:normAutofit fontScale="92500" lnSpcReduction="10000"/>
          </a:bodyPr>
          <a:lstStyle/>
          <a:p>
            <a:pPr marL="285750" indent="-285750" algn="just">
              <a:buFont typeface="Wingdings" panose="05000000000000000000" pitchFamily="2" charset="2"/>
              <a:buChar char="v"/>
            </a:pPr>
            <a:r>
              <a:rPr lang="en-US" dirty="0"/>
              <a:t>The waste management involves the following processes; selective collection of waste, reusing and correct environmental friendly disposal of waste.</a:t>
            </a:r>
          </a:p>
          <a:p>
            <a:pPr marL="285750" indent="-285750" algn="just">
              <a:buFont typeface="Wingdings" panose="05000000000000000000" pitchFamily="2" charset="2"/>
              <a:buChar char="v"/>
            </a:pPr>
            <a:r>
              <a:rPr lang="en-US" dirty="0"/>
              <a:t> This factor is vital since it determines the importance of modern approach in maintainable development and also increase the amount of quality requirements. </a:t>
            </a:r>
          </a:p>
          <a:p>
            <a:pPr marL="285750" indent="-285750" algn="just">
              <a:buFont typeface="Wingdings" panose="05000000000000000000" pitchFamily="2" charset="2"/>
              <a:buChar char="v"/>
            </a:pPr>
            <a:r>
              <a:rPr lang="en-US" dirty="0"/>
              <a:t>Waste management process produces feedback such that it should be applicable to quality management principles. </a:t>
            </a:r>
          </a:p>
          <a:p>
            <a:pPr marL="285750" indent="-285750" algn="just">
              <a:buFont typeface="Wingdings" panose="05000000000000000000" pitchFamily="2" charset="2"/>
              <a:buChar char="v"/>
            </a:pPr>
            <a:r>
              <a:rPr lang="en-US" dirty="0"/>
              <a:t>Supply management consist of the environmental management system and quality management system as evident in the feedback management whereby quality management principles is applicable in all the supply chain  activities as shown in figure 3 below. </a:t>
            </a:r>
          </a:p>
          <a:p>
            <a:pPr algn="just"/>
            <a:endParaRPr lang="en-US" dirty="0"/>
          </a:p>
        </p:txBody>
      </p:sp>
    </p:spTree>
    <p:extLst>
      <p:ext uri="{BB962C8B-B14F-4D97-AF65-F5344CB8AC3E}">
        <p14:creationId xmlns:p14="http://schemas.microsoft.com/office/powerpoint/2010/main" val="673433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5762" y="772733"/>
            <a:ext cx="8770513" cy="1120461"/>
          </a:xfrm>
        </p:spPr>
        <p:txBody>
          <a:bodyPr>
            <a:normAutofit fontScale="90000"/>
          </a:bodyPr>
          <a:lstStyle/>
          <a:p>
            <a:r>
              <a:rPr lang="en-US" dirty="0"/>
              <a:t>SC quality management model</a:t>
            </a:r>
          </a:p>
        </p:txBody>
      </p:sp>
      <p:sp>
        <p:nvSpPr>
          <p:cNvPr id="3" name="Subtitle 2"/>
          <p:cNvSpPr>
            <a:spLocks noGrp="1"/>
          </p:cNvSpPr>
          <p:nvPr>
            <p:ph type="subTitle" idx="1"/>
          </p:nvPr>
        </p:nvSpPr>
        <p:spPr>
          <a:xfrm>
            <a:off x="875761" y="2118575"/>
            <a:ext cx="8620261" cy="4086756"/>
          </a:xfrm>
        </p:spPr>
        <p:txBody>
          <a:bodyPr/>
          <a:lstStyle/>
          <a:p>
            <a:pPr algn="just"/>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404" y="2438261"/>
            <a:ext cx="7257258" cy="3447384"/>
          </a:xfrm>
          <a:prstGeom prst="rect">
            <a:avLst/>
          </a:prstGeom>
        </p:spPr>
      </p:pic>
    </p:spTree>
    <p:extLst>
      <p:ext uri="{BB962C8B-B14F-4D97-AF65-F5344CB8AC3E}">
        <p14:creationId xmlns:p14="http://schemas.microsoft.com/office/powerpoint/2010/main" val="427829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2445" y="1122363"/>
            <a:ext cx="3503054" cy="1092803"/>
          </a:xfrm>
        </p:spPr>
        <p:txBody>
          <a:bodyPr/>
          <a:lstStyle/>
          <a:p>
            <a:r>
              <a:rPr lang="en-US" dirty="0"/>
              <a:t>Conclusion</a:t>
            </a:r>
          </a:p>
        </p:txBody>
      </p:sp>
      <p:sp>
        <p:nvSpPr>
          <p:cNvPr id="3" name="Subtitle 2"/>
          <p:cNvSpPr>
            <a:spLocks noGrp="1"/>
          </p:cNvSpPr>
          <p:nvPr>
            <p:ph type="subTitle" idx="1"/>
          </p:nvPr>
        </p:nvSpPr>
        <p:spPr>
          <a:xfrm>
            <a:off x="1017432" y="2588654"/>
            <a:ext cx="8538692" cy="3116687"/>
          </a:xfrm>
        </p:spPr>
        <p:txBody>
          <a:bodyPr>
            <a:normAutofit/>
          </a:bodyPr>
          <a:lstStyle/>
          <a:p>
            <a:pPr marL="285750" indent="-285750" algn="just">
              <a:buFont typeface="Wingdings" panose="05000000000000000000" pitchFamily="2" charset="2"/>
              <a:buChar char="v"/>
            </a:pPr>
            <a:r>
              <a:rPr lang="en-US" dirty="0"/>
              <a:t>It is essential to match the quality management system in the organization of all the contributors of supply chain so as to attain greater levels of supply chain since the management systems in an organization are combined. Supply chain is essential to the economy of any country because it explains information, monetary flow and material.</a:t>
            </a:r>
          </a:p>
          <a:p>
            <a:pPr marL="285750" indent="-285750" algn="just">
              <a:buFont typeface="Wingdings" panose="05000000000000000000" pitchFamily="2" charset="2"/>
              <a:buChar char="v"/>
            </a:pPr>
            <a:r>
              <a:rPr lang="en-US" dirty="0"/>
              <a:t> The supply chain process should be carried out with great accuracy so as to avoid disruption of any process which can lead to disturbance of supply chain goal. </a:t>
            </a:r>
          </a:p>
          <a:p>
            <a:pPr marL="285750" indent="-285750" algn="just">
              <a:buFont typeface="Wingdings" panose="05000000000000000000" pitchFamily="2" charset="2"/>
              <a:buChar char="v"/>
            </a:pPr>
            <a:r>
              <a:rPr lang="en-US" dirty="0"/>
              <a:t>This means that supply chain is essential as it maintains the basic laws of economy that entails demand and supply.</a:t>
            </a:r>
          </a:p>
          <a:p>
            <a:pPr algn="just"/>
            <a:endParaRPr lang="en-US" dirty="0"/>
          </a:p>
        </p:txBody>
      </p:sp>
    </p:spTree>
    <p:extLst>
      <p:ext uri="{BB962C8B-B14F-4D97-AF65-F5344CB8AC3E}">
        <p14:creationId xmlns:p14="http://schemas.microsoft.com/office/powerpoint/2010/main" val="2458784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TotalTime>
  <Words>705</Words>
  <Application>Microsoft Office PowerPoint</Application>
  <PresentationFormat>Widescreen</PresentationFormat>
  <Paragraphs>41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Trebuchet MS</vt:lpstr>
      <vt:lpstr>Wingdings</vt:lpstr>
      <vt:lpstr>Wingdings 3</vt:lpstr>
      <vt:lpstr>Facet</vt:lpstr>
      <vt:lpstr>Supply Chain Management</vt:lpstr>
      <vt:lpstr>PowerPoint Presentation</vt:lpstr>
      <vt:lpstr>Introduction</vt:lpstr>
      <vt:lpstr>Supply Chain</vt:lpstr>
      <vt:lpstr>Traditional Approach</vt:lpstr>
      <vt:lpstr>Modern Approach</vt:lpstr>
      <vt:lpstr>Quality management principles</vt:lpstr>
      <vt:lpstr>Supply chain in the context of quality management principles</vt:lpstr>
      <vt:lpstr>SC quality management model</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Management</dc:title>
  <dc:creator>Ldyia Ochieng</dc:creator>
  <cp:lastModifiedBy>user</cp:lastModifiedBy>
  <cp:revision>5</cp:revision>
  <dcterms:created xsi:type="dcterms:W3CDTF">2020-06-01T16:40:36Z</dcterms:created>
  <dcterms:modified xsi:type="dcterms:W3CDTF">2020-06-01T17:17:21Z</dcterms:modified>
</cp:coreProperties>
</file>